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Montserrat Black"/>
      <p:bold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  <p:embeddedFont>
      <p:font typeface="Montserrat Medium"/>
      <p:regular r:id="rId15"/>
      <p:bold r:id="rId16"/>
      <p:italic r:id="rId17"/>
      <p:boldItalic r:id="rId18"/>
    </p:embeddedFont>
    <p:embeddedFont>
      <p:font typeface="Montserrat Ligh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9F78AB1-7107-41A4-9651-8396388D2FD2}">
  <a:tblStyle styleId="{49F78AB1-7107-41A4-9651-8396388D2F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F59FDB56-DDBC-4BD7-B5A1-B8A1E08D6C3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Light-bold.fntdata"/><Relationship Id="rId11" Type="http://schemas.openxmlformats.org/officeDocument/2006/relationships/font" Target="fonts/Montserrat-regular.fntdata"/><Relationship Id="rId22" Type="http://schemas.openxmlformats.org/officeDocument/2006/relationships/font" Target="fonts/MontserratLight-boldItalic.fntdata"/><Relationship Id="rId10" Type="http://schemas.openxmlformats.org/officeDocument/2006/relationships/font" Target="fonts/MontserratBlack-boldItalic.fntdata"/><Relationship Id="rId21" Type="http://schemas.openxmlformats.org/officeDocument/2006/relationships/font" Target="fonts/MontserratLight-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MontserratBlack-bold.fntdata"/><Relationship Id="rId15" Type="http://schemas.openxmlformats.org/officeDocument/2006/relationships/font" Target="fonts/MontserratMedium-regular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MontserratMedium-italic.fntdata"/><Relationship Id="rId16" Type="http://schemas.openxmlformats.org/officeDocument/2006/relationships/font" Target="fonts/MontserratMedium-bold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Light-regular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Medium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fc6590d5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fc6590d5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82800" y="597900"/>
            <a:ext cx="5542800" cy="36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MOM IN BALANCE</a:t>
            </a:r>
            <a:r>
              <a:rPr lang="nl" sz="1500">
                <a:solidFill>
                  <a:srgbClr val="FD2B6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| RUNNING SCHEME 20 MINUTES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D1007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FOR WHOM</a:t>
            </a:r>
            <a:endParaRPr sz="1000">
              <a:solidFill>
                <a:srgbClr val="FD2B6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With this scheme, we assume that you participate in the Back in Shape workouts, gave birth at least 13 weeks ago and do not have any complaints. 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Your goal for now is to run continuously for at least 20 min in a pleasant way.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SCHEME ASSUMPTIONS</a:t>
            </a:r>
            <a:endParaRPr sz="1000">
              <a:solidFill>
                <a:srgbClr val="FD2B6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Ideally you should run three times a week, to familiarize the muscles, tendons and joints to the constant shock loads (if this is not possible, replace one of the training sessions with a Back iN Shape training.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By an alternating build up of walking and running, you will gradually build your endurance and avoid injuries.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Get at least one day of rest between the training sessions.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After every running part, take a break, this is indicated with a B (B=1 means for example a break of 1 minute). During this minute you will walk at an easy pace.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Be flexible. If you are tired all day, perform light training or take a day off.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Continue with the next trainings level if you do not experience difficulties after the traininG anymore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Little difficulties, rapid recovery; repeat the same training again.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A lot of difficulties, slow recovery; ask your physiotherapist for advice.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7875" y="126900"/>
            <a:ext cx="2077952" cy="195920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803900" y="510763"/>
            <a:ext cx="18459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&gt;&gt;20 MIN&lt;&lt;</a:t>
            </a:r>
            <a:endParaRPr sz="150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RUNNING FOR AFTER THE PREGNANCY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6223125" y="2205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{49F78AB1-7107-41A4-9651-8396388D2FD2}</a:tableStyleId>
              </a:tblPr>
              <a:tblGrid>
                <a:gridCol w="417250"/>
                <a:gridCol w="2078125"/>
              </a:tblGrid>
              <a:tr h="97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solidFill>
                          <a:srgbClr val="FD2B61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INDEX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Break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SP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Series break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D1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Calm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Low heart rate, walking pace</a:t>
                      </a:r>
                      <a:endParaRPr i="1" sz="600">
                        <a:solidFill>
                          <a:srgbClr val="343D49"/>
                        </a:solidFill>
                        <a:latin typeface="Montserrat Light"/>
                        <a:ea typeface="Montserrat Light"/>
                        <a:cs typeface="Montserrat Light"/>
                        <a:sym typeface="Montserrat Ligh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D2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Regular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slightly faster than walking pace, easy to maintain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D3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Rapid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Panting a little more, talk in brief sentences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D4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Extensive interval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Not possible to speak, running up tempo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D5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Intensive </a:t>
                      </a: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interval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In the acidification, can only last shortly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Google Shape;62;p14"/>
          <p:cNvGraphicFramePr/>
          <p:nvPr/>
        </p:nvGraphicFramePr>
        <p:xfrm>
          <a:off x="464025" y="82407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{F59FDB56-DDBC-4BD7-B5A1-B8A1E08D6C39}</a:tableStyleId>
              </a:tblPr>
              <a:tblGrid>
                <a:gridCol w="483125"/>
                <a:gridCol w="2055450"/>
                <a:gridCol w="1965800"/>
                <a:gridCol w="2042775"/>
                <a:gridCol w="1668800"/>
              </a:tblGrid>
              <a:tr h="241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WEEK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1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3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6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TOTAL NUMBER OF MINUTES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</a:tr>
              <a:tr h="140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x 1 minute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 x 1 minute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 x 1 minute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18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 x 1 minute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1 minute + 3 x 2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1 minute + 4 x 2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1 minute + 6 x 2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1 minute + 4 x 2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1 minute + 6 x 2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41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 x 2 minutes + 3 x 3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2 minutes + 2 x 3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 x 2 minutes + 3 x 3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36 (recovery)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2 minutes + 3 x 3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 x 2 minutes + 1 x 4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2 minutes + 5 x 3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0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x 3 minutes + 2 x 4 minutes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 x 3 minutes 2 x 4 minutes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3 minutes + 1 x 6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67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4 minutes + 1 x 8 minutes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4 minutes + 2 x 8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4 minutes + 1 x 8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76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4 minutes + 1 x 8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4 minutes + 1 x 8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4 minutes + 1 x 10 minutes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62 (recovery)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x 6 minutes + 2 x 10 minutes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 x 8 minutes +1 x 10 minutes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x 6 minutes + 2 x 10 minutes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 x 20 minutes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x 10 minutes (B = 3)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 x 20 minutes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60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3" name="Google Shape;63;p14"/>
          <p:cNvSpPr txBox="1"/>
          <p:nvPr/>
        </p:nvSpPr>
        <p:spPr>
          <a:xfrm>
            <a:off x="464025" y="334875"/>
            <a:ext cx="753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10 WEEK SCHEDULE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