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embeddedFontLst>
    <p:embeddedFont>
      <p:font typeface="Montserrat Black"/>
      <p:bold r:id="rId10"/>
      <p:boldItalic r:id="rId11"/>
    </p:embeddedFont>
    <p:embeddedFont>
      <p:font typeface="Montserrat"/>
      <p:regular r:id="rId12"/>
      <p:bold r:id="rId13"/>
      <p:italic r:id="rId14"/>
      <p:boldItalic r:id="rId15"/>
    </p:embeddedFont>
    <p:embeddedFont>
      <p:font typeface="Montserrat Medium"/>
      <p:regular r:id="rId16"/>
      <p:bold r:id="rId17"/>
      <p:italic r:id="rId18"/>
      <p:boldItalic r:id="rId19"/>
    </p:embeddedFont>
    <p:embeddedFont>
      <p:font typeface="Montserrat Light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A08E846-44B8-45D8-9F8B-239139C37704}">
  <a:tblStyle styleId="{8A08E846-44B8-45D8-9F8B-239139C3770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EE2FE8A2-85DB-44DC-8936-DFCCD5D0B1D1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Light-regular.fntdata"/><Relationship Id="rId11" Type="http://schemas.openxmlformats.org/officeDocument/2006/relationships/font" Target="fonts/MontserratBlack-boldItalic.fntdata"/><Relationship Id="rId22" Type="http://schemas.openxmlformats.org/officeDocument/2006/relationships/font" Target="fonts/MontserratLight-italic.fntdata"/><Relationship Id="rId10" Type="http://schemas.openxmlformats.org/officeDocument/2006/relationships/font" Target="fonts/MontserratBlack-bold.fntdata"/><Relationship Id="rId21" Type="http://schemas.openxmlformats.org/officeDocument/2006/relationships/font" Target="fonts/MontserratLight-bold.fntdata"/><Relationship Id="rId13" Type="http://schemas.openxmlformats.org/officeDocument/2006/relationships/font" Target="fonts/Montserrat-bold.fntdata"/><Relationship Id="rId12" Type="http://schemas.openxmlformats.org/officeDocument/2006/relationships/font" Target="fonts/Montserrat-regular.fntdata"/><Relationship Id="rId23" Type="http://schemas.openxmlformats.org/officeDocument/2006/relationships/font" Target="fonts/MontserratLight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Montserrat-boldItalic.fntdata"/><Relationship Id="rId14" Type="http://schemas.openxmlformats.org/officeDocument/2006/relationships/font" Target="fonts/Montserrat-italic.fntdata"/><Relationship Id="rId17" Type="http://schemas.openxmlformats.org/officeDocument/2006/relationships/font" Target="fonts/MontserratMedium-bold.fntdata"/><Relationship Id="rId16" Type="http://schemas.openxmlformats.org/officeDocument/2006/relationships/font" Target="fonts/MontserratMedium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MontserratMedium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MontserratMedium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fc6590d54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fc6590d5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fc98840efa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fc98840ef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82800" y="597900"/>
            <a:ext cx="5856900" cy="337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1500">
                <a:solidFill>
                  <a:srgbClr val="FD2B6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MOM IN BALANCE</a:t>
            </a:r>
            <a:r>
              <a:rPr lang="nl" sz="1500">
                <a:solidFill>
                  <a:srgbClr val="FD2B6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| RUNNING SCHEME 21 KM</a:t>
            </a:r>
            <a:endParaRPr sz="1500">
              <a:solidFill>
                <a:srgbClr val="FD2B6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rgbClr val="FD2B6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D1007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1000">
                <a:solidFill>
                  <a:srgbClr val="FD2B61"/>
                </a:solidFill>
                <a:latin typeface="Montserrat"/>
                <a:ea typeface="Montserrat"/>
                <a:cs typeface="Montserrat"/>
                <a:sym typeface="Montserrat"/>
              </a:rPr>
              <a:t>FOR WHO</a:t>
            </a:r>
            <a:r>
              <a:rPr lang="nl" sz="1000">
                <a:solidFill>
                  <a:srgbClr val="FD2B61"/>
                </a:solidFill>
                <a:latin typeface="Montserrat"/>
                <a:ea typeface="Montserrat"/>
                <a:cs typeface="Montserrat"/>
                <a:sym typeface="Montserrat"/>
              </a:rPr>
              <a:t>M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You are used to running three times a week independently, next to the Mpower workout.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You participate in the Mpower workout and you are in good shape.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You might have run half a marathon already and your goal is to improve your time and complete the run within two hours.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1000">
                <a:solidFill>
                  <a:srgbClr val="FD2B61"/>
                </a:solidFill>
                <a:latin typeface="Montserrat"/>
                <a:ea typeface="Montserrat"/>
                <a:cs typeface="Montserrat"/>
                <a:sym typeface="Montserrat"/>
              </a:rPr>
              <a:t>SCHEME ASSUMPTIONS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The intention is kept very straightforward with some (extensive) intervals to improve speed and create  variety for starting runners. The body needs new impulses to improve itself.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In case you have never ran half a marathon before, it is advisable to first follow the </a:t>
            </a:r>
            <a:r>
              <a:rPr b="1"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21 KM | Recreational scheme</a:t>
            </a: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Ideally you should run three times a week, to familiarize the muscles, tendons and joints to the constant shock loads.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The pace of the intervals should be in D4.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During the indicated breaks in minutes, it is advisable to jog or walk at an easy pace.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Be flexible. If you are tired all day, perform light training or take a day off.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87875" y="126900"/>
            <a:ext cx="2077952" cy="1959202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6803900" y="510763"/>
            <a:ext cx="18459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50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&gt;&gt;21 KM&lt;&lt;</a:t>
            </a:r>
            <a:endParaRPr sz="150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RUNNING SCHEME FOR ADVANCED RUNNERS</a:t>
            </a: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57" name="Google Shape;57;p13"/>
          <p:cNvGraphicFramePr/>
          <p:nvPr/>
        </p:nvGraphicFramePr>
        <p:xfrm>
          <a:off x="6223125" y="2205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{8A08E846-44B8-45D8-9F8B-239139C37704}</a:tableStyleId>
              </a:tblPr>
              <a:tblGrid>
                <a:gridCol w="417250"/>
                <a:gridCol w="2078125"/>
              </a:tblGrid>
              <a:tr h="978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>
                        <a:solidFill>
                          <a:srgbClr val="FD2B61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INDEX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Break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SP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Series break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D1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Calm endurance training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Low heart rate, walking pace</a:t>
                      </a:r>
                      <a:endParaRPr i="1" sz="600">
                        <a:solidFill>
                          <a:srgbClr val="343D49"/>
                        </a:solidFill>
                        <a:latin typeface="Montserrat Light"/>
                        <a:ea typeface="Montserrat Light"/>
                        <a:cs typeface="Montserrat Light"/>
                        <a:sym typeface="Montserrat Ligh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D2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Regular endurance training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slightly faster than walking pace, easy to maintain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D3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Rapid endurance training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Panting a little more, talk in brief sentences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D4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Extensive interval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Not possible to speak, running up tempo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D5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Intensive </a:t>
                      </a: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 interval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In the acidification, can only last shortly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" name="Google Shape;62;p14"/>
          <p:cNvGraphicFramePr/>
          <p:nvPr/>
        </p:nvGraphicFramePr>
        <p:xfrm>
          <a:off x="464025" y="824075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{EE2FE8A2-85DB-44DC-8936-DFCCD5D0B1D1}</a:tableStyleId>
              </a:tblPr>
              <a:tblGrid>
                <a:gridCol w="555050"/>
                <a:gridCol w="734425"/>
                <a:gridCol w="1140400"/>
                <a:gridCol w="3856575"/>
                <a:gridCol w="733500"/>
                <a:gridCol w="1171425"/>
              </a:tblGrid>
              <a:tr h="2413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WEEK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 1 (D2)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2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4 (D3)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6 (D1)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chemeClr val="lt1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TOTAL MILEAGE</a:t>
                      </a:r>
                      <a:endParaRPr sz="800">
                        <a:solidFill>
                          <a:schemeClr val="lt1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</a:tr>
              <a:tr h="140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+ 5 x 600 meter D4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14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11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+ 6 x 600 meter D4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15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32,6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+ 7 x 600 meter D4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16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35,2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+ 5 x 600 meter D4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28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(Recovery week)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+ 3 x 400 + 4 x 800 meter D4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16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35,4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80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+ 4 x 400 + 4 x 800 meter D4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17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36,8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7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13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+ 5 x 400 + 2 x 800 meter D4  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18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37,6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8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11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+ 5 x 400 + 2 x 800 meter D4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29,6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(Recovery week)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63" name="Google Shape;63;p14"/>
          <p:cNvSpPr txBox="1"/>
          <p:nvPr/>
        </p:nvSpPr>
        <p:spPr>
          <a:xfrm>
            <a:off x="464025" y="334875"/>
            <a:ext cx="7539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nl" sz="1500">
                <a:solidFill>
                  <a:srgbClr val="FD2B6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THE FIRST 8 WEEKS</a:t>
            </a:r>
            <a:endParaRPr sz="1500">
              <a:solidFill>
                <a:srgbClr val="FD2B6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Google Shape;68;p15"/>
          <p:cNvGraphicFramePr/>
          <p:nvPr/>
        </p:nvGraphicFramePr>
        <p:xfrm>
          <a:off x="464025" y="824075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{EE2FE8A2-85DB-44DC-8936-DFCCD5D0B1D1}</a:tableStyleId>
              </a:tblPr>
              <a:tblGrid>
                <a:gridCol w="555050"/>
                <a:gridCol w="734425"/>
                <a:gridCol w="1140400"/>
                <a:gridCol w="3856575"/>
                <a:gridCol w="733500"/>
                <a:gridCol w="1171425"/>
              </a:tblGrid>
              <a:tr h="2413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WEEK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 1 (D2)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2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4 (D3)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6 (D1)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chemeClr val="lt1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TOTAL MILEAGE</a:t>
                      </a:r>
                      <a:endParaRPr sz="800">
                        <a:solidFill>
                          <a:schemeClr val="lt1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</a:tr>
              <a:tr h="140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9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11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+ 3 x 1600 meter D4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19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37,8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11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+ 4 x 1600 meter D4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20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40,4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11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+ 5 x 1600 meter D4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21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+ 4 x 1600 meter D4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14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33,4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(Recovery week)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13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+ 3 x (1000-600-400 meter) D4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 / SB = 3)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22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43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80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14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13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+ 4 x (1000-600-400 meter) D4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 / SB = 3)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23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47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15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+ 2 x (1000-600 meter) D4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 / SB = 3)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13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31,2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16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km easy run in D1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 km easy run with </a:t>
                      </a:r>
                      <a:b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</a:b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 few accelerations between lampposts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RACE DAY!</a:t>
                      </a:r>
                      <a:endParaRPr b="1"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</a:tbl>
          </a:graphicData>
        </a:graphic>
      </p:graphicFrame>
      <p:sp>
        <p:nvSpPr>
          <p:cNvPr id="69" name="Google Shape;69;p15"/>
          <p:cNvSpPr txBox="1"/>
          <p:nvPr/>
        </p:nvSpPr>
        <p:spPr>
          <a:xfrm>
            <a:off x="464025" y="334875"/>
            <a:ext cx="7539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nl" sz="1500">
                <a:solidFill>
                  <a:srgbClr val="FD2B6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THE LAST 8 WEEKS</a:t>
            </a:r>
            <a:endParaRPr sz="1500">
              <a:solidFill>
                <a:srgbClr val="FD2B6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