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Montserrat Black"/>
      <p:bold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Montserrat Medium"/>
      <p:regular r:id="rId15"/>
      <p:bold r:id="rId16"/>
      <p:italic r:id="rId17"/>
      <p:boldItalic r:id="rId18"/>
    </p:embeddedFont>
    <p:embeddedFont>
      <p:font typeface="Montserrat Ligh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C1A1D07-BB3B-4E8B-B0E2-47A4FE5139A2}">
  <a:tblStyle styleId="{AC1A1D07-BB3B-4E8B-B0E2-47A4FE5139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AF77134-C15E-4C9E-8007-EFA661CA4FC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Light-bold.fntdata"/><Relationship Id="rId11" Type="http://schemas.openxmlformats.org/officeDocument/2006/relationships/font" Target="fonts/Montserrat-regular.fntdata"/><Relationship Id="rId22" Type="http://schemas.openxmlformats.org/officeDocument/2006/relationships/font" Target="fonts/MontserratLight-boldItalic.fntdata"/><Relationship Id="rId10" Type="http://schemas.openxmlformats.org/officeDocument/2006/relationships/font" Target="fonts/MontserratBlack-boldItalic.fntdata"/><Relationship Id="rId21" Type="http://schemas.openxmlformats.org/officeDocument/2006/relationships/font" Target="fonts/MontserratLight-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Black-bold.fntdata"/><Relationship Id="rId15" Type="http://schemas.openxmlformats.org/officeDocument/2006/relationships/font" Target="fonts/MontserratMedium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MontserratMedium-italic.fntdata"/><Relationship Id="rId16" Type="http://schemas.openxmlformats.org/officeDocument/2006/relationships/font" Target="fonts/MontserratMedium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Light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Medium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fc6590d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fc6590d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2800" y="597900"/>
            <a:ext cx="5856900" cy="3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MOM IN BALANCE</a:t>
            </a:r>
            <a:r>
              <a:rPr lang="nl" sz="1500">
                <a:solidFill>
                  <a:srgbClr val="FD2B6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| RUNNING SCHEME 10 KM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D100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FOR WHOM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are used to running multiple times a week independently.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With this scheme, we assume that you participate in the Mpower workouts and are in good shape.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have already run a 10 km race multiple times and your goal is to improve your time at the 10 km.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SCHEME</a:t>
            </a: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 ASSUMPTIONS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intention is kept very straightforward with some (extensive) intervals to improve speed and create variety for starting runners. The body needs new impulses to improve itself.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In case you have never ran 10 km before, it is advisable to first follow the </a:t>
            </a:r>
            <a:r>
              <a:rPr b="1"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10 KM | Recreational scheme</a:t>
            </a: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Ideally you should run three times a week, to familiarise the muscles, tendons and joints to the constant shock loads.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intervals can be run in pace D3/D4.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During the indicated breaks, it is advisable to jog or walk at an easy pace. So, for example with 2x (1000-600-400) B=1/SB=3, you will take a 1-minute break between the 1000, 600, and 400 meters,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Before you start with a new series you can have a 3-minute break.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Be flexible. If you are tired all day, perform light training or take a day off.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7875" y="126900"/>
            <a:ext cx="2077952" cy="19592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03900" y="510763"/>
            <a:ext cx="1845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&gt;&gt;10 KM&lt;&lt;</a:t>
            </a:r>
            <a:endParaRPr sz="150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RUNNING SCHEME FOR ADVANCED RUNNERS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6223125" y="220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{AC1A1D07-BB3B-4E8B-B0E2-47A4FE5139A2}</a:tableStyleId>
              </a:tblPr>
              <a:tblGrid>
                <a:gridCol w="417250"/>
                <a:gridCol w="2078125"/>
              </a:tblGrid>
              <a:tr h="97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solidFill>
                          <a:srgbClr val="FD2B6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INDEX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Series 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D1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Calm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Low heart rate, walking pace</a:t>
                      </a:r>
                      <a:endParaRPr i="1" sz="600">
                        <a:solidFill>
                          <a:srgbClr val="343D49"/>
                        </a:solidFill>
                        <a:latin typeface="Montserrat Light"/>
                        <a:ea typeface="Montserrat Light"/>
                        <a:cs typeface="Montserrat Light"/>
                        <a:sym typeface="Montserrat Ligh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D2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Regular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slightly faster than walking pace, easy to maintain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D3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Rapid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Panting a little more, talk in brief sentences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D4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Extensive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Not possible to speak, running up tempo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D5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Intensive </a:t>
                      </a: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In the acidification, can only last shortly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4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{FAF77134-C15E-4C9E-8007-EFA661CA4FCE}</a:tableStyleId>
              </a:tblPr>
              <a:tblGrid>
                <a:gridCol w="483200"/>
                <a:gridCol w="839425"/>
                <a:gridCol w="1029250"/>
                <a:gridCol w="4069100"/>
                <a:gridCol w="941100"/>
                <a:gridCol w="853850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1 (D2)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2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3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4 (D3)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MILEAGE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+ 2 x 400 meter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16,8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400 meter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18,2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400 meter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19,6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(4 x 200 meter) + (2 x 400 meter)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1) (SB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17,6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i="1"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800 meter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21,4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800 meter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23,2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(2 x 400 meter B=1) + (5 x 800 meter D3/D4 B=2) + 10 minutes cooling down in D1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25,8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1000 meter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22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25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25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1600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minutes easy run in D1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1600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RACE DAY!</a:t>
                      </a:r>
                      <a:endParaRPr b="1" i="1"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63" name="Google Shape;63;p14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12 WEEK SCHEDULE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