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Montserrat Black"/>
      <p:bold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  <p:embeddedFont>
      <p:font typeface="Montserrat Medium"/>
      <p:regular r:id="rId15"/>
      <p:bold r:id="rId16"/>
      <p:italic r:id="rId17"/>
      <p:boldItalic r:id="rId18"/>
    </p:embeddedFont>
    <p:embeddedFont>
      <p:font typeface="Montserrat Light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81EA28F-ABD9-4E22-8F4A-22FB0C9A25FF}">
  <a:tblStyle styleId="{281EA28F-ABD9-4E22-8F4A-22FB0C9A25F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AC23BE17-C33B-4A05-A0AF-08231A992ADF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Light-bold.fntdata"/><Relationship Id="rId11" Type="http://schemas.openxmlformats.org/officeDocument/2006/relationships/font" Target="fonts/Montserrat-regular.fntdata"/><Relationship Id="rId22" Type="http://schemas.openxmlformats.org/officeDocument/2006/relationships/font" Target="fonts/MontserratLight-boldItalic.fntdata"/><Relationship Id="rId10" Type="http://schemas.openxmlformats.org/officeDocument/2006/relationships/font" Target="fonts/MontserratBlack-boldItalic.fntdata"/><Relationship Id="rId21" Type="http://schemas.openxmlformats.org/officeDocument/2006/relationships/font" Target="fonts/MontserratLight-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MontserratBlack-bold.fntdata"/><Relationship Id="rId15" Type="http://schemas.openxmlformats.org/officeDocument/2006/relationships/font" Target="fonts/MontserratMedium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MontserratMedium-italic.fntdata"/><Relationship Id="rId16" Type="http://schemas.openxmlformats.org/officeDocument/2006/relationships/font" Target="fonts/MontserratMedium-bold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MontserratLight-regular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MontserratMedium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fc6590d5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1fc6590d5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2800" y="597900"/>
            <a:ext cx="5542800" cy="42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MOM IN BALANCE</a:t>
            </a:r>
            <a:r>
              <a:rPr lang="nl" sz="1500">
                <a:solidFill>
                  <a:srgbClr val="FD2B6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| RUNNING SCHEME 5 KM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rgbClr val="D1007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FOR WHOM</a:t>
            </a:r>
            <a:endParaRPr sz="1000">
              <a:solidFill>
                <a:srgbClr val="FD2B6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want to run independently, at least twice a week aside from the Mpower workout.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first want to accomplish 5 km in a healthy and pleasant way.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participate in the Mpower workout and you’re in good shape.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You can run for 15 minutes at low intensity (you can easily maintain the pace and can talk properly).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GENERAL ASSUMPTIONS</a:t>
            </a:r>
            <a:endParaRPr sz="1000">
              <a:solidFill>
                <a:srgbClr val="FD2B6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The intention is kept very straightforward with some (extensive) intervals to improve speed and create variety for starting runners. The body needs new impulses to improve itself.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The basic principle is an average speed of more than 6 minutes per kilometer (9 to 10 km/h).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SCHEME</a:t>
            </a:r>
            <a:r>
              <a:rPr lang="nl" sz="1000">
                <a:solidFill>
                  <a:srgbClr val="FD2B61"/>
                </a:solidFill>
                <a:latin typeface="Montserrat"/>
                <a:ea typeface="Montserrat"/>
                <a:cs typeface="Montserrat"/>
                <a:sym typeface="Montserrat"/>
              </a:rPr>
              <a:t> ASSUMPTIONS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If you have recently given birth and do not practise any other sport, it is advisable to first follow the schedule </a:t>
            </a:r>
            <a:r>
              <a:rPr b="1"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20 minutes | Running </a:t>
            </a: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consecutively.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Ideally you should run twice a week, to familiarise the muscles, tendons and joints to the constant shock loads.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Prior to your run you should perform a warming up, and afterwards a cooling down.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During your break, you walk the indicated time.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Be flexible. If you are tired all day, perform light training or take a day off.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279400" lvl="0" marL="48895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343D49"/>
              </a:buClr>
              <a:buSzPts val="800"/>
              <a:buFont typeface="Montserrat"/>
              <a:buChar char="●"/>
            </a:pPr>
            <a:r>
              <a:rPr lang="nl" sz="800">
                <a:solidFill>
                  <a:srgbClr val="343D49"/>
                </a:solidFill>
                <a:latin typeface="Montserrat"/>
                <a:ea typeface="Montserrat"/>
                <a:cs typeface="Montserrat"/>
                <a:sym typeface="Montserrat"/>
              </a:rPr>
              <a:t>Maintain a minimum of one day between the training moments.</a:t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rgbClr val="343D4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87875" y="126900"/>
            <a:ext cx="2077952" cy="1959202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6803900" y="510763"/>
            <a:ext cx="18459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chemeClr val="lt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&gt;&gt;5 KM&lt;&lt;</a:t>
            </a:r>
            <a:endParaRPr sz="1500">
              <a:solidFill>
                <a:schemeClr val="lt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lt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10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RUNNING SCHEME FOR RECREATIONAL RUNNERS</a:t>
            </a: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6223125" y="2205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{281EA28F-ABD9-4E22-8F4A-22FB0C9A25FF}</a:tableStyleId>
              </a:tblPr>
              <a:tblGrid>
                <a:gridCol w="417250"/>
                <a:gridCol w="2078125"/>
              </a:tblGrid>
              <a:tr h="978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solidFill>
                          <a:srgbClr val="FD2B61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INDEX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SP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Series break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D1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Calm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Low heart rate, walking pace</a:t>
                      </a:r>
                      <a:endParaRPr i="1" sz="600">
                        <a:solidFill>
                          <a:srgbClr val="343D49"/>
                        </a:solidFill>
                        <a:latin typeface="Montserrat Light"/>
                        <a:ea typeface="Montserrat Light"/>
                        <a:cs typeface="Montserrat Light"/>
                        <a:sym typeface="Montserrat Ligh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D2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Regular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slightly faster than walking pace, easy to maintain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D3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Rapid endurance training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Panting a little more, talk in brief sentences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D4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Extensive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Not possible to speak, running up tempo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D5</a:t>
                      </a:r>
                      <a:endParaRPr b="1"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Intensive </a:t>
                      </a:r>
                      <a:r>
                        <a:rPr lang="nl" sz="600">
                          <a:solidFill>
                            <a:srgbClr val="343D49"/>
                          </a:solidFill>
                          <a:latin typeface="Montserrat Medium"/>
                          <a:ea typeface="Montserrat Medium"/>
                          <a:cs typeface="Montserrat Medium"/>
                          <a:sym typeface="Montserrat Medium"/>
                        </a:rPr>
                        <a:t> interval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i="1" lang="nl" sz="600">
                          <a:solidFill>
                            <a:srgbClr val="343D49"/>
                          </a:solidFill>
                          <a:latin typeface="Montserrat Light"/>
                          <a:ea typeface="Montserrat Light"/>
                          <a:cs typeface="Montserrat Light"/>
                          <a:sym typeface="Montserrat Light"/>
                        </a:rPr>
                        <a:t>In the acidification, can only last shortly</a:t>
                      </a:r>
                      <a:endParaRPr sz="600">
                        <a:solidFill>
                          <a:srgbClr val="343D49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Google Shape;62;p14"/>
          <p:cNvGraphicFramePr/>
          <p:nvPr/>
        </p:nvGraphicFramePr>
        <p:xfrm>
          <a:off x="464025" y="824075"/>
          <a:ext cx="3000000" cy="3000000"/>
        </p:xfrm>
        <a:graphic>
          <a:graphicData uri="http://schemas.openxmlformats.org/drawingml/2006/table">
            <a:tbl>
              <a:tblPr bandRow="1">
                <a:noFill/>
                <a:tableStyleId>{AC23BE17-C33B-4A05-A0AF-08231A992ADF}</a:tableStyleId>
              </a:tblPr>
              <a:tblGrid>
                <a:gridCol w="483125"/>
                <a:gridCol w="3472200"/>
                <a:gridCol w="1562300"/>
                <a:gridCol w="1682125"/>
                <a:gridCol w="1016200"/>
              </a:tblGrid>
              <a:tr h="2413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WEEK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1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3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DAY 5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FFFFF"/>
                          </a:solidFill>
                          <a:latin typeface="Montserrat Black"/>
                          <a:ea typeface="Montserrat Black"/>
                          <a:cs typeface="Montserrat Black"/>
                          <a:sym typeface="Montserrat Black"/>
                        </a:rPr>
                        <a:t>TOTAL NUMBER OF MINUTES</a:t>
                      </a:r>
                      <a:endParaRPr sz="800">
                        <a:solidFill>
                          <a:srgbClr val="FFFFFF"/>
                        </a:solidFill>
                        <a:latin typeface="Montserrat Black"/>
                        <a:ea typeface="Montserrat Black"/>
                        <a:cs typeface="Montserrat Black"/>
                        <a:sym typeface="Montserrat Black"/>
                      </a:endParaRPr>
                    </a:p>
                  </a:txBody>
                  <a:tcPr marT="0" marB="0" marR="68575" marL="68575" anchor="ctr">
                    <a:lnL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D2B61"/>
                    </a:solidFill>
                  </a:tcPr>
                </a:tc>
              </a:tr>
              <a:tr h="1407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3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x 3 minutes (P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27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4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x 4 minutes (P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35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4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 x 5 minutes (P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41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4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6 minutes (P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34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6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 x 8 minutes (P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075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8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x 10 minutes (P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52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 x 8 minutes (B = 1)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x 15 minutes (P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62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8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x 10 minutes + 1 x 5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20 minutes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45 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(Recovery week)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9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x 15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minutes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60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10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2 x 15 minutes (B = 2)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35 minutes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65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11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30 minutes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40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70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FD2B6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</a:t>
                      </a:r>
                      <a:endParaRPr sz="800">
                        <a:solidFill>
                          <a:srgbClr val="FD2B6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15 minutes easy run with a few accelerations between lampposts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Mpower workout</a:t>
                      </a:r>
                      <a:endParaRPr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nl" sz="800">
                          <a:solidFill>
                            <a:srgbClr val="343D49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RACE DAY!</a:t>
                      </a:r>
                      <a:endParaRPr b="1" sz="800">
                        <a:solidFill>
                          <a:srgbClr val="343D49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0" marB="0" marR="68575" marL="68575" anchor="ctr">
                    <a:lnL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6350">
                      <a:solidFill>
                        <a:srgbClr val="FD2B6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</a:tbl>
          </a:graphicData>
        </a:graphic>
      </p:graphicFrame>
      <p:sp>
        <p:nvSpPr>
          <p:cNvPr id="63" name="Google Shape;63;p14"/>
          <p:cNvSpPr txBox="1"/>
          <p:nvPr/>
        </p:nvSpPr>
        <p:spPr>
          <a:xfrm>
            <a:off x="464025" y="334875"/>
            <a:ext cx="753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nl" sz="1500">
                <a:solidFill>
                  <a:srgbClr val="FD2B61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12 WEEK SCHEDULE</a:t>
            </a:r>
            <a:endParaRPr sz="1500">
              <a:solidFill>
                <a:srgbClr val="FD2B6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